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5"/>
  </p:sldMasterIdLst>
  <p:notesMasterIdLst>
    <p:notesMasterId r:id="rId53"/>
  </p:notesMasterIdLst>
  <p:handoutMasterIdLst>
    <p:handoutMasterId r:id="rId54"/>
  </p:handoutMasterIdLst>
  <p:sldIdLst>
    <p:sldId id="258" r:id="rId6"/>
    <p:sldId id="359" r:id="rId7"/>
    <p:sldId id="369" r:id="rId8"/>
    <p:sldId id="357" r:id="rId9"/>
    <p:sldId id="318" r:id="rId10"/>
    <p:sldId id="321" r:id="rId11"/>
    <p:sldId id="324" r:id="rId12"/>
    <p:sldId id="363" r:id="rId13"/>
    <p:sldId id="370" r:id="rId14"/>
    <p:sldId id="364" r:id="rId15"/>
    <p:sldId id="360" r:id="rId16"/>
    <p:sldId id="361" r:id="rId17"/>
    <p:sldId id="328" r:id="rId18"/>
    <p:sldId id="327" r:id="rId19"/>
    <p:sldId id="341" r:id="rId20"/>
    <p:sldId id="371" r:id="rId21"/>
    <p:sldId id="374" r:id="rId22"/>
    <p:sldId id="329" r:id="rId23"/>
    <p:sldId id="365" r:id="rId24"/>
    <p:sldId id="348" r:id="rId25"/>
    <p:sldId id="342" r:id="rId26"/>
    <p:sldId id="366" r:id="rId27"/>
    <p:sldId id="343" r:id="rId28"/>
    <p:sldId id="334" r:id="rId29"/>
    <p:sldId id="335" r:id="rId30"/>
    <p:sldId id="336" r:id="rId31"/>
    <p:sldId id="337" r:id="rId32"/>
    <p:sldId id="338" r:id="rId33"/>
    <p:sldId id="330" r:id="rId34"/>
    <p:sldId id="331" r:id="rId35"/>
    <p:sldId id="332" r:id="rId36"/>
    <p:sldId id="333" r:id="rId37"/>
    <p:sldId id="375" r:id="rId38"/>
    <p:sldId id="372" r:id="rId39"/>
    <p:sldId id="376" r:id="rId40"/>
    <p:sldId id="377" r:id="rId41"/>
    <p:sldId id="373" r:id="rId42"/>
    <p:sldId id="339" r:id="rId43"/>
    <p:sldId id="340" r:id="rId44"/>
    <p:sldId id="345" r:id="rId45"/>
    <p:sldId id="346" r:id="rId46"/>
    <p:sldId id="349" r:id="rId47"/>
    <p:sldId id="355" r:id="rId48"/>
    <p:sldId id="350" r:id="rId49"/>
    <p:sldId id="351" r:id="rId50"/>
    <p:sldId id="356" r:id="rId51"/>
    <p:sldId id="368" r:id="rId5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DE" initials="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284"/>
    <a:srgbClr val="83A2CA"/>
    <a:srgbClr val="CD0920"/>
    <a:srgbClr val="C0D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74083" autoAdjust="0"/>
  </p:normalViewPr>
  <p:slideViewPr>
    <p:cSldViewPr snapToGrid="0" snapToObjects="1">
      <p:cViewPr varScale="1">
        <p:scale>
          <a:sx n="97" d="100"/>
          <a:sy n="97" d="100"/>
        </p:scale>
        <p:origin x="5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 snapToObjects="1">
      <p:cViewPr>
        <p:scale>
          <a:sx n="70" d="100"/>
          <a:sy n="70" d="100"/>
        </p:scale>
        <p:origin x="-2856" y="-5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2279" tIns="46139" rIns="92279" bIns="46139" rtlCol="0"/>
          <a:lstStyle>
            <a:lvl1pPr algn="l">
              <a:defRPr sz="1300"/>
            </a:lvl1pPr>
          </a:lstStyle>
          <a:p>
            <a:r>
              <a:rPr lang="en-US" smtClean="0"/>
              <a:t>College Credit Plus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2279" tIns="46139" rIns="92279" bIns="46139" rtlCol="0"/>
          <a:lstStyle>
            <a:lvl1pPr algn="r">
              <a:defRPr sz="1300"/>
            </a:lvl1pPr>
          </a:lstStyle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2279" tIns="46139" rIns="92279" bIns="46139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2279" tIns="46139" rIns="92279" bIns="46139" rtlCol="0" anchor="b"/>
          <a:lstStyle>
            <a:lvl1pPr algn="r">
              <a:defRPr sz="1300"/>
            </a:lvl1pPr>
          </a:lstStyle>
          <a:p>
            <a:fld id="{406C6F00-F710-4EC9-A1AD-5E7754363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480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279" tIns="46139" rIns="92279" bIns="46139" rtlCol="0"/>
          <a:lstStyle>
            <a:lvl1pPr algn="l">
              <a:defRPr sz="1300"/>
            </a:lvl1pPr>
          </a:lstStyle>
          <a:p>
            <a:r>
              <a:rPr lang="en-US" smtClean="0"/>
              <a:t>College Credit Plus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279" tIns="46139" rIns="92279" bIns="46139" rtlCol="0"/>
          <a:lstStyle>
            <a:lvl1pPr algn="r">
              <a:defRPr sz="1300"/>
            </a:lvl1pPr>
          </a:lstStyle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9" tIns="46139" rIns="92279" bIns="4613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2279" tIns="46139" rIns="92279" bIns="4613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279" tIns="46139" rIns="92279" bIns="46139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2279" tIns="46139" rIns="92279" bIns="46139" rtlCol="0" anchor="b"/>
          <a:lstStyle>
            <a:lvl1pPr algn="r">
              <a:defRPr sz="1300"/>
            </a:lvl1pPr>
          </a:lstStyle>
          <a:p>
            <a:fld id="{A88EB8E9-7E05-4C60-A58D-798732DD5B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723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01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29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608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716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58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104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6658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905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8434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5780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01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0491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268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003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2368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9306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9279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746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7957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29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8310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038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927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47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83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527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6972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94189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4348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9113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80716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39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7692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40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330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41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32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49652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42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4302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43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8099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44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761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45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6285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46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177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52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074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106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275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EB8E9-7E05-4C60-A58D-798732DD5BFE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College Credit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154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55177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62064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1777652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611923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428414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477292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51912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09581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1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27632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54087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142258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312594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228693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823261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90166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993" y="5831840"/>
            <a:ext cx="3613218" cy="90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2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49" r:id="rId17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fercredit.ohio.gov/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iohighered.org/ccp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31800" y="2251494"/>
            <a:ext cx="6521091" cy="357133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Annual Information Sessions</a:t>
            </a:r>
            <a:b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Public Schools</a:t>
            </a:r>
            <a:b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Families &amp; Students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 for the </a:t>
            </a:r>
            <a:b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2019-2020 School Year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398689"/>
            <a:ext cx="6521091" cy="1632579"/>
          </a:xfrm>
        </p:spPr>
      </p:pic>
    </p:spTree>
    <p:extLst>
      <p:ext uri="{BB962C8B-B14F-4D97-AF65-F5344CB8AC3E}">
        <p14:creationId xmlns:p14="http://schemas.microsoft.com/office/powerpoint/2010/main" val="224113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How can students participate?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99" y="2049351"/>
            <a:ext cx="6765986" cy="362682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/>
              <a:t>If a student’s scores are not “college-level,” other conditions may be considered depending on the exam scores and if the student has: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Overall GPA (3.0) or 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Recommendation form/letter	</a:t>
            </a:r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80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How can students participate?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3"/>
            <a:ext cx="6612965" cy="392012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 smtClean="0"/>
              <a:t>Step 2: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Students must apply for admission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Contact the college to learn about their processes, paperwork and deadlines</a:t>
            </a:r>
          </a:p>
          <a:p>
            <a:pPr lvl="1">
              <a:spcBef>
                <a:spcPts val="1200"/>
              </a:spcBef>
            </a:pPr>
            <a:r>
              <a:rPr lang="en-US" sz="2800" u="sng" dirty="0" smtClean="0"/>
              <a:t>Colleges </a:t>
            </a:r>
            <a:r>
              <a:rPr lang="en-US" sz="2800" u="sng" dirty="0"/>
              <a:t>have the final </a:t>
            </a:r>
            <a:r>
              <a:rPr lang="en-US" sz="2800" u="sng" dirty="0" smtClean="0"/>
              <a:t>decision</a:t>
            </a:r>
            <a:r>
              <a:rPr lang="en-US" sz="2800" dirty="0" smtClean="0"/>
              <a:t> on student admission</a:t>
            </a:r>
            <a:endParaRPr lang="en-US" sz="2800" dirty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55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How can students participate?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3"/>
            <a:ext cx="6233403" cy="388562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 smtClean="0"/>
              <a:t>Step 3: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If the student is considered eligible and has been admitted to the college/university, then the college will discuss course options with the student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16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849374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courses can a student take?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233403" cy="386836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800" dirty="0" smtClean="0"/>
              <a:t>Courses can satisfy high school graduation requirements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School counselors can help students understand requirements and course substitutions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Schools might have additional requirements in addition to the state minimum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9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556075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courses can a student take?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224776" cy="393738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3200" dirty="0" smtClean="0"/>
              <a:t>College advisors will help students know which courses they can take, based on: 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A</a:t>
            </a:r>
            <a:r>
              <a:rPr lang="en-US" sz="2800" dirty="0" smtClean="0"/>
              <a:t>ssessment scores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C</a:t>
            </a:r>
            <a:r>
              <a:rPr lang="en-US" sz="2800" dirty="0" smtClean="0"/>
              <a:t>ourse prerequisites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Level I or Level II – depending on the number of credit hours a student has already completed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9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478438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courses can a student take?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749862"/>
            <a:ext cx="6604338" cy="472409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en-US" sz="3300" dirty="0" smtClean="0"/>
              <a:t>Students must complete their First 15 credits in Level I courses, which include: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Transferable courses.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Courses in IT, Computer Science, Anatomy &amp; Physiology, foreign language.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Courses that are part of a technical certificate.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Courses that are part of a 15- or 30-credit pathway.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Courses in study skills, academic or career success.	</a:t>
            </a:r>
            <a:endParaRPr lang="en-US" sz="1900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26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courses can a student 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3808889"/>
          </a:xfrm>
        </p:spPr>
        <p:txBody>
          <a:bodyPr>
            <a:normAutofit/>
          </a:bodyPr>
          <a:lstStyle/>
          <a:p>
            <a:r>
              <a:rPr lang="en-US" sz="2400" dirty="0"/>
              <a:t>Colleges must post their Level I courses – see website for details</a:t>
            </a:r>
          </a:p>
          <a:p>
            <a:r>
              <a:rPr lang="en-US" sz="2400" dirty="0" smtClean="0"/>
              <a:t>Once a student completes the First 15 credit hours in Level I, he or she can move to Level II courses, which are any other allowable college courses for which a student meets the prerequisites.  </a:t>
            </a:r>
          </a:p>
        </p:txBody>
      </p:sp>
    </p:spTree>
    <p:extLst>
      <p:ext uri="{BB962C8B-B14F-4D97-AF65-F5344CB8AC3E}">
        <p14:creationId xmlns:p14="http://schemas.microsoft.com/office/powerpoint/2010/main" val="376278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courses can a student 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33970"/>
          </a:xfrm>
        </p:spPr>
        <p:txBody>
          <a:bodyPr>
            <a:noAutofit/>
          </a:bodyPr>
          <a:lstStyle/>
          <a:p>
            <a:r>
              <a:rPr lang="en-US" sz="2800" dirty="0"/>
              <a:t>Non-allowable courses include:	</a:t>
            </a:r>
          </a:p>
          <a:p>
            <a:pPr lvl="1"/>
            <a:r>
              <a:rPr lang="en-US" sz="2400" dirty="0"/>
              <a:t>A private course with one-on-one instruction</a:t>
            </a:r>
          </a:p>
          <a:p>
            <a:pPr lvl="1"/>
            <a:r>
              <a:rPr lang="en-US" sz="2400" dirty="0"/>
              <a:t>Courses with high fees</a:t>
            </a:r>
          </a:p>
          <a:p>
            <a:pPr lvl="1"/>
            <a:r>
              <a:rPr lang="en-US" sz="2400" dirty="0"/>
              <a:t>Study abroad courses</a:t>
            </a:r>
          </a:p>
          <a:p>
            <a:pPr lvl="1"/>
            <a:r>
              <a:rPr lang="en-US" sz="2400" dirty="0"/>
              <a:t>Physical education courses</a:t>
            </a:r>
          </a:p>
          <a:p>
            <a:pPr lvl="1"/>
            <a:r>
              <a:rPr lang="en-US" sz="2400" dirty="0"/>
              <a:t>Pass/Fail graded courses</a:t>
            </a:r>
          </a:p>
          <a:p>
            <a:pPr lvl="1"/>
            <a:r>
              <a:rPr lang="en-US" sz="2400" dirty="0"/>
              <a:t>Remedial courses or religious courses. </a:t>
            </a:r>
          </a:p>
        </p:txBody>
      </p:sp>
    </p:spTree>
    <p:extLst>
      <p:ext uri="{BB962C8B-B14F-4D97-AF65-F5344CB8AC3E}">
        <p14:creationId xmlns:p14="http://schemas.microsoft.com/office/powerpoint/2010/main" val="5891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other requirements?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36741" y="1281600"/>
            <a:ext cx="6380051" cy="4420459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3200" dirty="0" smtClean="0"/>
              <a:t>Grades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College Credit Plus grades earned in the college course is the same grade that will be on the high school transcript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Grades will be factored into the high school and college GPA</a:t>
            </a:r>
            <a:endParaRPr lang="en-US" sz="2000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83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other requirements?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36741" y="1281601"/>
            <a:ext cx="6371425" cy="4601614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3200" dirty="0" smtClean="0"/>
              <a:t>Grades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If a high school uses a weighted grading scale for Advanced Placement, International Baccalaureate, or Honors courses in a subject area, 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then College Credit Plus courses in the subject area will be weighted using the same scale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7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is College Credit Plus?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40260" y="1485942"/>
            <a:ext cx="6509447" cy="425924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 smtClean="0"/>
              <a:t>College Credit Plus is Ohio’s dual credit program 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Students earn high school and college credit at the same time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Students enroll in college courses and adhere to the requirements of the college</a:t>
            </a:r>
            <a:endParaRPr lang="en-US" sz="2800" dirty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58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other requirements?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354172" cy="307052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/>
              <a:t>Students may take College Credit Plus courses in subject areas that will satisfy graduation requirements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Students must complete End of Course exams for English, math, and science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30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935639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How many classes can students take?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526702" cy="431022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 smtClean="0"/>
              <a:t>Students may be enrolled in up to 30 semester credit hours per year, including high school only courses:</a:t>
            </a:r>
          </a:p>
          <a:p>
            <a:pPr marL="0" indent="0" algn="r">
              <a:spcBef>
                <a:spcPts val="1200"/>
              </a:spcBef>
              <a:buNone/>
            </a:pPr>
            <a:r>
              <a:rPr lang="en-US" sz="1900" dirty="0" smtClean="0"/>
              <a:t>30 – (high school credits x 3) = Maximum CCP credit hours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maximum number of credits allowable </a:t>
            </a:r>
            <a:r>
              <a:rPr lang="en-US" sz="2400" dirty="0" smtClean="0"/>
              <a:t>over the life of the </a:t>
            </a:r>
            <a:r>
              <a:rPr lang="en-US" sz="2400" dirty="0"/>
              <a:t>program is </a:t>
            </a:r>
            <a:r>
              <a:rPr lang="en-US" sz="2400" dirty="0" smtClean="0"/>
              <a:t>120</a:t>
            </a: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64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659592" cy="12926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How many classes can students take?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18804"/>
            <a:ext cx="6883879" cy="38385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a student enrolls in more than 30 credit hours for the year:</a:t>
            </a:r>
          </a:p>
          <a:p>
            <a:pPr lvl="1"/>
            <a:r>
              <a:rPr lang="en-US" sz="2400" dirty="0" smtClean="0"/>
              <a:t>School will discuss with the student whether to:</a:t>
            </a:r>
          </a:p>
          <a:p>
            <a:pPr lvl="2"/>
            <a:r>
              <a:rPr lang="en-US" sz="2000" dirty="0" smtClean="0"/>
              <a:t>Drop the course or </a:t>
            </a:r>
          </a:p>
          <a:p>
            <a:pPr lvl="2"/>
            <a:r>
              <a:rPr lang="en-US" sz="2000" dirty="0" smtClean="0"/>
              <a:t>Pay for the entire course</a:t>
            </a:r>
          </a:p>
        </p:txBody>
      </p:sp>
    </p:spTree>
    <p:extLst>
      <p:ext uri="{BB962C8B-B14F-4D97-AF65-F5344CB8AC3E}">
        <p14:creationId xmlns:p14="http://schemas.microsoft.com/office/powerpoint/2010/main" val="19291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590581" cy="12926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How many classes can students take?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18804"/>
            <a:ext cx="6935638" cy="376089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a student enrolls in more than 30 credit hours and PAYS for the course:</a:t>
            </a:r>
          </a:p>
          <a:p>
            <a:pPr lvl="2"/>
            <a:r>
              <a:rPr lang="en-US" sz="2400" dirty="0"/>
              <a:t>S</a:t>
            </a:r>
            <a:r>
              <a:rPr lang="en-US" sz="2400" dirty="0" smtClean="0"/>
              <a:t>tudent/family will assume the cost of course credits, fees, and books at the college’s standard rates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627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538823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differences between high school and college?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2127171"/>
            <a:ext cx="6535327" cy="367840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 smtClean="0"/>
              <a:t>Tests: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High School: Tests are sometimes given weekly or at the end of the chapter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College: Tests are generally fewer in number covering more material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88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11351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differences between high school and college?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2066782"/>
            <a:ext cx="6397305" cy="362665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3200" dirty="0" smtClean="0"/>
              <a:t>Study Time: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High School: Required homework ranges between 1 to 3 hours per day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College: Standard rule of 2 to 3 hours of homework for every hour spent in class (3 to 5 hours per day)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6674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823494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differences between high school and college?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971892"/>
            <a:ext cx="6414557" cy="3842311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en-US" sz="3200" dirty="0" smtClean="0"/>
              <a:t>Knowledge Acquisition: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High School: Information provided mostly in-class. Out-of</a:t>
            </a:r>
            <a:r>
              <a:rPr lang="en-US" sz="2800" dirty="0"/>
              <a:t>-</a:t>
            </a:r>
            <a:r>
              <a:rPr lang="en-US" sz="2800" dirty="0" smtClean="0"/>
              <a:t>class research is minimal.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College: Coursework will generally require more independent thinking, longer writing assignments, and out-of-class research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0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659592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differences between high school and college?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920135"/>
            <a:ext cx="6457689" cy="37905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3200" dirty="0" smtClean="0"/>
              <a:t>Grades: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High School: Numerous quizzes, tests, and homework assignments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College: Fewer tests and fewer, if any, homework assignments will be used to determine final grades</a:t>
            </a:r>
          </a:p>
        </p:txBody>
      </p:sp>
    </p:spTree>
    <p:extLst>
      <p:ext uri="{BB962C8B-B14F-4D97-AF65-F5344CB8AC3E}">
        <p14:creationId xmlns:p14="http://schemas.microsoft.com/office/powerpoint/2010/main" val="168107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28604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differences between high school and college?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2006401"/>
            <a:ext cx="6449064" cy="379055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sz="2800" dirty="0" smtClean="0"/>
              <a:t>Parent Role: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High School: Parents are strong advocates working closely with teachers and counselors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College: Parent serves as a mentor and support for the student; the college views the student as independent decision-maker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College: The Family Education Rights and Privacy Act (FERPA) protects student education </a:t>
            </a:r>
            <a:r>
              <a:rPr lang="en-US" sz="2400" dirty="0" smtClean="0"/>
              <a:t>records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063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124755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benefits of participating?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302414" cy="394600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3200" dirty="0" smtClean="0"/>
              <a:t>Students can earn high school and college credits at the same time</a:t>
            </a:r>
          </a:p>
          <a:p>
            <a:pPr>
              <a:spcBef>
                <a:spcPts val="1200"/>
              </a:spcBef>
            </a:pPr>
            <a:r>
              <a:rPr lang="en-US" sz="3200" dirty="0" smtClean="0"/>
              <a:t>Students can get a “head start” on college degrees or certificates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6048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is College Credit Plus?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425561"/>
            <a:ext cx="6578459" cy="430237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3200" dirty="0" smtClean="0"/>
              <a:t>Students in Grades 7 through 12: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Must complete an assessment exam and be determined “eligible” for College </a:t>
            </a:r>
            <a:r>
              <a:rPr lang="en-US" sz="2800" dirty="0"/>
              <a:t>Credit </a:t>
            </a:r>
            <a:r>
              <a:rPr lang="en-US" sz="2800" dirty="0" smtClean="0"/>
              <a:t>Plus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May </a:t>
            </a:r>
            <a:r>
              <a:rPr lang="en-US" sz="2800" dirty="0"/>
              <a:t>apply to any public college </a:t>
            </a:r>
            <a:r>
              <a:rPr lang="en-US" sz="2800" dirty="0" smtClean="0"/>
              <a:t>or </a:t>
            </a:r>
            <a:r>
              <a:rPr lang="en-US" sz="2800" dirty="0"/>
              <a:t>participating private college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May apply to multiple </a:t>
            </a:r>
            <a:r>
              <a:rPr lang="en-US" sz="2800" dirty="0" smtClean="0"/>
              <a:t>institutions</a:t>
            </a:r>
            <a:endParaRPr lang="en-US" sz="1800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4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37230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benefits of participating?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3"/>
            <a:ext cx="6509448" cy="387699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 smtClean="0"/>
              <a:t>Students can experience college early to understand the expectations of college life</a:t>
            </a:r>
          </a:p>
          <a:p>
            <a:pPr>
              <a:spcBef>
                <a:spcPts val="1200"/>
              </a:spcBef>
            </a:pPr>
            <a:r>
              <a:rPr lang="en-US" sz="3200" dirty="0" smtClean="0"/>
              <a:t>Students can save tuition and textbook costs</a:t>
            </a:r>
            <a:endParaRPr lang="en-US" sz="2000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5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676845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consequences of underperforming?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173018" cy="393738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/>
              <a:t>If students fail or withdraw too late from a college course, the district may seek reimbursement for the tuition costs from the student/family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The grades that students earn are on the students’ college transcripts permanently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64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consequences of underperforming?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354172" cy="401501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/>
              <a:t>If students fail or withdraw often, future financial aid may be also impacted negatively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Contact the college’s financial aid office for more information about Satisfactory Academic Progress (SAP)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8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consequences of underperforming?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354172" cy="401501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/>
              <a:t>If students perform poorly, they may be placed CCP probation, CCP dismissal or on academic probation or dismissal by the college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2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consequences of underperforming?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354172" cy="401501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b="1" dirty="0" smtClean="0"/>
              <a:t>College Credit Plus Probation</a:t>
            </a:r>
            <a:r>
              <a:rPr lang="en-US" sz="2800" dirty="0" smtClean="0"/>
              <a:t>: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A student will be placed on CCP probation if he or she earns less than </a:t>
            </a:r>
            <a:r>
              <a:rPr lang="en-US" sz="2400" smtClean="0"/>
              <a:t>a cumulative </a:t>
            </a:r>
            <a:r>
              <a:rPr lang="en-US" sz="2400" dirty="0" smtClean="0"/>
              <a:t>2.0 </a:t>
            </a:r>
            <a:r>
              <a:rPr lang="en-US" sz="2400" smtClean="0"/>
              <a:t>GPA in CCP courses </a:t>
            </a:r>
            <a:r>
              <a:rPr lang="en-US" sz="2400" i="1" dirty="0" smtClean="0"/>
              <a:t>or</a:t>
            </a:r>
            <a:r>
              <a:rPr lang="en-US" sz="2400" dirty="0" smtClean="0"/>
              <a:t> withdraws from 2 or more courses in an academic term.</a:t>
            </a:r>
            <a:endParaRPr lang="en-US" sz="2800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53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consequences of underperforming?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354172" cy="4015018"/>
          </a:xfrm>
        </p:spPr>
        <p:txBody>
          <a:bodyPr/>
          <a:lstStyle/>
          <a:p>
            <a:r>
              <a:rPr lang="en-US" sz="2800" b="1" dirty="0" smtClean="0"/>
              <a:t>While </a:t>
            </a:r>
            <a:r>
              <a:rPr lang="en-US" sz="2800" b="1" dirty="0"/>
              <a:t>on CCP Probation, the student</a:t>
            </a:r>
            <a:r>
              <a:rPr lang="en-US" sz="2400" b="1" dirty="0"/>
              <a:t>:</a:t>
            </a:r>
            <a:endParaRPr lang="en-US" sz="2400" dirty="0"/>
          </a:p>
          <a:p>
            <a:pPr lvl="1"/>
            <a:r>
              <a:rPr lang="en-US" sz="2400" dirty="0"/>
              <a:t>May </a:t>
            </a:r>
            <a:r>
              <a:rPr lang="en-US" sz="2400" i="1" dirty="0"/>
              <a:t>only</a:t>
            </a:r>
            <a:r>
              <a:rPr lang="en-US" sz="2400" dirty="0"/>
              <a:t> enroll in one College Credit Plus course for one college term (semester or quarter).</a:t>
            </a:r>
          </a:p>
          <a:p>
            <a:pPr lvl="1"/>
            <a:r>
              <a:rPr lang="en-US" sz="2400" dirty="0"/>
              <a:t>May not enroll in the college course in the same subject in which student previously earned D or F or received no </a:t>
            </a:r>
            <a:r>
              <a:rPr lang="en-US" sz="2400" dirty="0" smtClean="0"/>
              <a:t>credit. </a:t>
            </a:r>
            <a:endParaRPr lang="en-US" sz="2400" dirty="0"/>
          </a:p>
          <a:p>
            <a:pPr lvl="1">
              <a:spcBef>
                <a:spcPts val="1200"/>
              </a:spcBef>
            </a:pPr>
            <a:endParaRPr lang="en-US" sz="2200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5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consequences of underperforming?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354172" cy="401501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b="1" dirty="0" smtClean="0"/>
              <a:t>College Credit Plus Dismissal</a:t>
            </a:r>
            <a:r>
              <a:rPr lang="en-US" sz="2800" dirty="0" smtClean="0"/>
              <a:t>: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If students on CCP probation do not increase their College Credit Plus GPA to a 2.0 or above during the probation term, they will be placed on CCP Dismissal</a:t>
            </a:r>
          </a:p>
          <a:p>
            <a:r>
              <a:rPr lang="en-US" sz="2800" b="1" dirty="0"/>
              <a:t>While on CCP </a:t>
            </a:r>
            <a:r>
              <a:rPr lang="en-US" sz="2800" b="1" dirty="0" smtClean="0"/>
              <a:t>Dismissal, students</a:t>
            </a:r>
            <a:r>
              <a:rPr lang="en-US" sz="2400" b="1" dirty="0"/>
              <a:t> </a:t>
            </a:r>
            <a:r>
              <a:rPr lang="en-US" sz="2800" b="1" dirty="0"/>
              <a:t>may not enroll in any College Credit Plus courses. </a:t>
            </a:r>
            <a:endParaRPr lang="en-US" sz="2400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4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consequences of underperforming?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4"/>
            <a:ext cx="6354172" cy="401501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b="1" dirty="0" smtClean="0"/>
              <a:t>CCP Dismissal Appeals:  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After one college term on CCP Dismissal, students may submit an appeal to request the high (or middle) school to allow participation in College Credit Plus. </a:t>
            </a:r>
          </a:p>
          <a:p>
            <a:pPr lvl="1">
              <a:spcBef>
                <a:spcPts val="1200"/>
              </a:spcBef>
            </a:pPr>
            <a:r>
              <a:rPr lang="en-US" sz="2400" i="1" dirty="0" smtClean="0"/>
              <a:t>Each school must have a policy describing the process for appeals. </a:t>
            </a:r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27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228272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expenses for College Credit Plus?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3"/>
            <a:ext cx="6405931" cy="392012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/>
              <a:t>At public colleges or universities, there will be no cost to the students/families for tuition, required fees, and books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At private colleges or universities, a small cost per credit hour may be charged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716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952891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expenses for College Credit Plus?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3"/>
            <a:ext cx="6380052" cy="371309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/>
              <a:t>Some optional expenses are the responsibility of the student/family 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Example: Parking and transportation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9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is College Credit Plus?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8" y="1425562"/>
            <a:ext cx="6595712" cy="431963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 smtClean="0"/>
              <a:t>Students in Grades 7 through 12: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May </a:t>
            </a:r>
            <a:r>
              <a:rPr lang="en-US" sz="2800" dirty="0"/>
              <a:t>choose from a variety of college-level </a:t>
            </a:r>
            <a:r>
              <a:rPr lang="en-US" sz="2800" dirty="0" smtClean="0"/>
              <a:t>courses (as determined by placement testing)</a:t>
            </a:r>
            <a:endParaRPr lang="en-US" sz="2800" dirty="0"/>
          </a:p>
          <a:p>
            <a:pPr lvl="1">
              <a:spcBef>
                <a:spcPts val="1200"/>
              </a:spcBef>
            </a:pPr>
            <a:r>
              <a:rPr lang="en-US" sz="2800" dirty="0"/>
              <a:t>Must be Ohio residents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538823" cy="12926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support services for students?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3"/>
            <a:ext cx="6414557" cy="408402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/>
              <a:t>High school counselors continue to provide assistance to all College Credit Plus students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College advisors provide course selection assistance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Colleges must provide the same academic supports to College Credit Plus students as they do other students</a:t>
            </a:r>
          </a:p>
        </p:txBody>
      </p:sp>
    </p:spTree>
    <p:extLst>
      <p:ext uri="{BB962C8B-B14F-4D97-AF65-F5344CB8AC3E}">
        <p14:creationId xmlns:p14="http://schemas.microsoft.com/office/powerpoint/2010/main" val="73347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about athletic eligibility?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930399"/>
            <a:ext cx="6561206" cy="3668143"/>
          </a:xfrm>
        </p:spPr>
        <p:txBody>
          <a:bodyPr>
            <a:normAutofit lnSpcReduction="10000"/>
          </a:bodyPr>
          <a:lstStyle/>
          <a:p>
            <a:pPr marL="107950" indent="0">
              <a:buNone/>
            </a:pPr>
            <a:r>
              <a:rPr lang="en-US" sz="2800" dirty="0"/>
              <a:t>Student athletes should:</a:t>
            </a:r>
          </a:p>
          <a:p>
            <a:pPr marL="622300" indent="-514350">
              <a:buAutoNum type="arabicPeriod"/>
            </a:pPr>
            <a:r>
              <a:rPr lang="en-US" sz="2400" dirty="0"/>
              <a:t>Confirm their school is </a:t>
            </a:r>
            <a:r>
              <a:rPr lang="en-US" sz="2400" dirty="0" smtClean="0"/>
              <a:t>an</a:t>
            </a:r>
            <a:r>
              <a:rPr lang="en-US" sz="2400" dirty="0"/>
              <a:t> Ohio High School Athletic Association (OHSAA)</a:t>
            </a:r>
            <a:r>
              <a:rPr lang="en-US" sz="2400" dirty="0" smtClean="0"/>
              <a:t> member</a:t>
            </a:r>
            <a:endParaRPr lang="en-US" sz="2400" dirty="0"/>
          </a:p>
          <a:p>
            <a:pPr marL="622300" indent="-514350">
              <a:buAutoNum type="arabicPeriod"/>
            </a:pPr>
            <a:r>
              <a:rPr lang="en-US" sz="2400" dirty="0"/>
              <a:t>Learn the OHSAA </a:t>
            </a:r>
            <a:r>
              <a:rPr lang="en-US" sz="2400" dirty="0" smtClean="0"/>
              <a:t>requirements</a:t>
            </a:r>
          </a:p>
          <a:p>
            <a:pPr marL="622300" indent="-514350">
              <a:buFont typeface="Wingdings 3" charset="2"/>
              <a:buAutoNum type="arabicPeriod"/>
            </a:pPr>
            <a:r>
              <a:rPr lang="en-US" sz="2400" dirty="0" smtClean="0"/>
              <a:t>Know </a:t>
            </a:r>
            <a:r>
              <a:rPr lang="en-US" sz="2400" dirty="0"/>
              <a:t>that summer term CCP courses </a:t>
            </a:r>
            <a:r>
              <a:rPr lang="en-US" sz="2400" u="sng" dirty="0"/>
              <a:t>may not </a:t>
            </a:r>
            <a:r>
              <a:rPr lang="en-US" sz="2400" dirty="0"/>
              <a:t>be used to bring a student into compliance with the OHSAA requirements for interscholastic athletic </a:t>
            </a:r>
            <a:r>
              <a:rPr lang="en-US" sz="2400" dirty="0" smtClean="0"/>
              <a:t>participation</a:t>
            </a:r>
            <a:endParaRPr lang="en-US" sz="2000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94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Will the course credits transfer?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930399"/>
            <a:ext cx="6362799" cy="3875177"/>
          </a:xfrm>
        </p:spPr>
        <p:txBody>
          <a:bodyPr/>
          <a:lstStyle/>
          <a:p>
            <a:pPr marL="565150" indent="-457200"/>
            <a:r>
              <a:rPr lang="en-US" sz="2400" dirty="0" smtClean="0"/>
              <a:t>Certain general education and technical courses will transfer especially from one Ohio public college to another Ohio public college</a:t>
            </a:r>
          </a:p>
          <a:p>
            <a:pPr marL="565150" indent="-457200"/>
            <a:r>
              <a:rPr lang="en-US" sz="2400" dirty="0" smtClean="0"/>
              <a:t>Students must check with colleges to confirm transferability</a:t>
            </a:r>
          </a:p>
          <a:p>
            <a:pPr marL="565150" indent="-457200"/>
            <a:r>
              <a:rPr lang="en-US" sz="2400" dirty="0" smtClean="0"/>
              <a:t>Students should check </a:t>
            </a:r>
            <a:r>
              <a:rPr lang="en-US" sz="2400" u="sng" dirty="0">
                <a:hlinkClick r:id="rId3"/>
              </a:rPr>
              <a:t>https://</a:t>
            </a:r>
            <a:r>
              <a:rPr lang="en-US" sz="2400" u="sng" dirty="0" smtClean="0">
                <a:hlinkClick r:id="rId3"/>
              </a:rPr>
              <a:t>transfercredit.ohio.gov</a:t>
            </a:r>
            <a:r>
              <a:rPr lang="en-US" sz="2400" dirty="0"/>
              <a:t> </a:t>
            </a:r>
            <a:r>
              <a:rPr lang="en-US" sz="2400" dirty="0" smtClean="0"/>
              <a:t>for transfer information</a:t>
            </a:r>
            <a:endParaRPr lang="en-US" sz="2400" dirty="0"/>
          </a:p>
          <a:p>
            <a:pPr marL="457200" lvl="1" indent="0">
              <a:spcBef>
                <a:spcPts val="1200"/>
              </a:spcBef>
              <a:buNone/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7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11351" cy="12926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What does being “college-ready” mean?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6" y="1902879"/>
            <a:ext cx="6380053" cy="419599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/>
              <a:t>Being “college-ready” is more than just being academically ready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Consider emotional and social transition and college expectations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Consider time management &amp; organizational skills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Grades earned in a College Credit Plus course are for high school AND college credit and will be calculated into the student’s GPA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College Credit Plus credits will be utilized in the calculation of financial aid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4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deadlines?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18537" y="1601712"/>
            <a:ext cx="6434686" cy="4264250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vert="horz" lIns="0" tIns="0" rIns="0" bIns="0" rtlCol="0" anchor="t" anchorCtr="0">
            <a:noAutofit/>
          </a:bodyPr>
          <a:lstStyle>
            <a:lvl1pPr marL="227013" indent="-227013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571500" indent="-2254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025525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490663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947863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April 1, 2019</a:t>
            </a:r>
          </a:p>
          <a:p>
            <a:pPr lvl="1">
              <a:spcBef>
                <a:spcPts val="12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Students must complete and return to the school office the Intent to Participate form</a:t>
            </a:r>
          </a:p>
          <a:p>
            <a:pPr>
              <a:spcBef>
                <a:spcPts val="12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Check ACT and SAT dates</a:t>
            </a:r>
          </a:p>
          <a:p>
            <a:pPr lvl="1">
              <a:spcBef>
                <a:spcPts val="12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Test early to meet college/university admission deadlines (if required)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51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are the deadlines?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449312"/>
            <a:ext cx="7375338" cy="3070520"/>
          </a:xfrm>
        </p:spPr>
        <p:txBody>
          <a:bodyPr/>
          <a:lstStyle/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18537" y="1601711"/>
            <a:ext cx="6417433" cy="44971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27013" indent="-227013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571500" indent="-2254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025525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490663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947863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College/Universities</a:t>
            </a:r>
          </a:p>
          <a:p>
            <a:pPr lvl="1">
              <a:spcBef>
                <a:spcPts val="12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Check each college’s deadline for admission</a:t>
            </a:r>
          </a:p>
          <a:p>
            <a:pPr lvl="1">
              <a:spcBef>
                <a:spcPts val="12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Find out about assessment testing requirements</a:t>
            </a:r>
          </a:p>
          <a:p>
            <a:pPr lvl="1">
              <a:spcBef>
                <a:spcPts val="12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Summer semester deadline will be early as classes usually start in May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1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599" y="609599"/>
            <a:ext cx="5782575" cy="152073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Do you have other questions?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18537" y="1601712"/>
            <a:ext cx="7375338" cy="30705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27013" indent="-227013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571500" indent="-2254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025525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490663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947863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18537" y="2398144"/>
            <a:ext cx="5891221" cy="20272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27013" indent="-227013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571500" indent="-2254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025525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490663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947863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1200"/>
              </a:spcBef>
              <a:buClr>
                <a:srgbClr val="90C226"/>
              </a:buClr>
              <a:buSzPct val="80000"/>
              <a:buNone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  <a:cs typeface="+mn-cs"/>
              </a:rPr>
              <a:t>Visit the website for additional resources: </a:t>
            </a:r>
            <a:r>
              <a:rPr lang="en-US" sz="2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  <a:cs typeface="+mn-cs"/>
                <a:hlinkClick r:id="rId3"/>
              </a:rPr>
              <a:t>www.ohiohighered.org/ccp</a:t>
            </a:r>
            <a:endParaRPr lang="en-US" sz="3600" dirty="0">
              <a:solidFill>
                <a:prstClr val="black"/>
              </a:solidFill>
              <a:latin typeface="Trebuchet MS" panose="020B060302020202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16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Schools may add information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87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is College Credit Plus?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8" y="1425561"/>
            <a:ext cx="6604338" cy="432825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 smtClean="0"/>
              <a:t>Students in Grades 7 through 12: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Can earn </a:t>
            </a:r>
            <a:r>
              <a:rPr lang="en-US" sz="2800" dirty="0"/>
              <a:t>credit to satisfy both high school and college </a:t>
            </a:r>
            <a:r>
              <a:rPr lang="en-US" sz="2800" dirty="0" smtClean="0"/>
              <a:t>requirements</a:t>
            </a:r>
          </a:p>
          <a:p>
            <a:pPr lvl="2">
              <a:spcBef>
                <a:spcPts val="1200"/>
              </a:spcBef>
            </a:pPr>
            <a:r>
              <a:rPr lang="en-US" sz="2400" dirty="0" smtClean="0"/>
              <a:t>One 3+ Credit Hour Course = One High School Unit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Must successfully complete the courses in order to earn the credit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6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What is College Credit Plus?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8" y="1425562"/>
            <a:ext cx="6543954" cy="443177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/>
              <a:t>Students in Grades 7 through 12: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May take classes during the summer, fall, and spring semesters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May take courses at the high school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, college campus, or online</a:t>
            </a:r>
          </a:p>
          <a:p>
            <a:pPr marL="346075" lvl="1" indent="0">
              <a:spcBef>
                <a:spcPts val="1200"/>
              </a:spcBef>
              <a:buNone/>
            </a:pPr>
            <a:r>
              <a:rPr lang="en-US" sz="1800" i="1" baseline="30000" dirty="0" smtClean="0"/>
              <a:t>1</a:t>
            </a:r>
            <a:r>
              <a:rPr lang="en-US" sz="1800" i="1" dirty="0" smtClean="0"/>
              <a:t>The option to take courses at the high school is only available if the high school has partnered with a college or university to offer college courses at the high school </a:t>
            </a: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67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How can students participate?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3"/>
            <a:ext cx="6328293" cy="384248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 smtClean="0"/>
              <a:t>Step 1: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Students must be “eligible” for College Credit Plus participation based on assessment exam scores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74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How can students participate?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3"/>
            <a:ext cx="6466316" cy="376485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 smtClean="0"/>
              <a:t>Assessment exam examples:</a:t>
            </a:r>
          </a:p>
          <a:p>
            <a:pPr lvl="1">
              <a:spcBef>
                <a:spcPts val="1200"/>
              </a:spcBef>
            </a:pPr>
            <a:r>
              <a:rPr lang="en-US" sz="2600" dirty="0" smtClean="0"/>
              <a:t>ACT, SAT, </a:t>
            </a:r>
            <a:r>
              <a:rPr lang="en-US" sz="2600" dirty="0" err="1" smtClean="0"/>
              <a:t>Accuplacer</a:t>
            </a:r>
            <a:r>
              <a:rPr lang="en-US" sz="2600" dirty="0" smtClean="0"/>
              <a:t>, ALEKS, </a:t>
            </a:r>
            <a:r>
              <a:rPr lang="en-US" sz="2600" dirty="0" err="1" smtClean="0"/>
              <a:t>PlaceU</a:t>
            </a:r>
            <a:r>
              <a:rPr lang="en-US" sz="2600" dirty="0" smtClean="0"/>
              <a:t>, </a:t>
            </a:r>
            <a:r>
              <a:rPr lang="en-US" sz="2600" dirty="0" err="1" smtClean="0"/>
              <a:t>MapleSoft</a:t>
            </a:r>
            <a:endParaRPr lang="en-US" sz="2600" dirty="0" smtClean="0"/>
          </a:p>
          <a:p>
            <a:pPr>
              <a:spcBef>
                <a:spcPts val="1200"/>
              </a:spcBef>
            </a:pPr>
            <a:r>
              <a:rPr lang="en-US" sz="3200" dirty="0" smtClean="0"/>
              <a:t>Each college/university has different exam requirements</a:t>
            </a:r>
          </a:p>
          <a:p>
            <a:pPr lvl="1">
              <a:spcBef>
                <a:spcPts val="1200"/>
              </a:spcBef>
            </a:pPr>
            <a:endParaRPr lang="en-US" sz="2400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85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How can students participate?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6137" y="1876823"/>
            <a:ext cx="6449063" cy="379073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/>
              <a:t>Students’ scores must indicate that they are ready for “college-level” courses in at least one subject area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Colleges and universities will review students’ scores using statewide standards </a:t>
            </a:r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48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1c2134-6485-4ff6-a10e-d5cb6fa9294e">H77EFJNRH55V-1663-1922</_dlc_DocId>
    <_dlc_DocIdUrl xmlns="0d1c2134-6485-4ff6-a10e-d5cb6fa9294e">
      <Url>http://sharepoint/Projects/StraightAFund/_layouts/DocIdRedir.aspx?ID=H77EFJNRH55V-1663-1922</Url>
      <Description>H77EFJNRH55V-1663-1922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9EC3C34CE31D44B98F9120DD2B7AD0" ma:contentTypeVersion="0" ma:contentTypeDescription="Create a new document." ma:contentTypeScope="" ma:versionID="206b271f78c9fa22f96988df025fd4e1">
  <xsd:schema xmlns:xsd="http://www.w3.org/2001/XMLSchema" xmlns:xs="http://www.w3.org/2001/XMLSchema" xmlns:p="http://schemas.microsoft.com/office/2006/metadata/properties" xmlns:ns2="0d1c2134-6485-4ff6-a10e-d5cb6fa9294e" targetNamespace="http://schemas.microsoft.com/office/2006/metadata/properties" ma:root="true" ma:fieldsID="266e76a11f368247affe4bd544f23877" ns2:_="">
    <xsd:import namespace="0d1c2134-6485-4ff6-a10e-d5cb6fa9294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1c2134-6485-4ff6-a10e-d5cb6fa9294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F463022-138A-461A-8F76-A288E8B5C4AB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www.w3.org/XML/1998/namespace"/>
    <ds:schemaRef ds:uri="0d1c2134-6485-4ff6-a10e-d5cb6fa9294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24AF4E6-8D61-4E40-8784-069C01C39B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1c2134-6485-4ff6-a10e-d5cb6fa929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CD15A5-81EA-4B6A-912A-B9A9BB8EDC3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F9BEA88-B751-44ED-BD3B-02316C7A0527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33889</TotalTime>
  <Words>2131</Words>
  <Application>Microsoft Office PowerPoint</Application>
  <PresentationFormat>On-screen Show (4:3)</PresentationFormat>
  <Paragraphs>452</Paragraphs>
  <Slides>47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Trebuchet MS</vt:lpstr>
      <vt:lpstr>Wingdings 3</vt:lpstr>
      <vt:lpstr>Facet</vt:lpstr>
      <vt:lpstr>Annual Information Sessions Public Schools Families &amp; Students  Information for the  2019-2020 School Year</vt:lpstr>
      <vt:lpstr>What is College Credit Plus?</vt:lpstr>
      <vt:lpstr>What is College Credit Plus?</vt:lpstr>
      <vt:lpstr>What is College Credit Plus?</vt:lpstr>
      <vt:lpstr>What is College Credit Plus?</vt:lpstr>
      <vt:lpstr>What is College Credit Plus?</vt:lpstr>
      <vt:lpstr>How can students participate?</vt:lpstr>
      <vt:lpstr>How can students participate?</vt:lpstr>
      <vt:lpstr>How can students participate?</vt:lpstr>
      <vt:lpstr>How can students participate?</vt:lpstr>
      <vt:lpstr>How can students participate?</vt:lpstr>
      <vt:lpstr>How can students participate?</vt:lpstr>
      <vt:lpstr>What courses can a student take?</vt:lpstr>
      <vt:lpstr>What courses can a student take?</vt:lpstr>
      <vt:lpstr>What courses can a student take?</vt:lpstr>
      <vt:lpstr>What courses can a student take?</vt:lpstr>
      <vt:lpstr>What courses can a student take?</vt:lpstr>
      <vt:lpstr>What are other requirements?</vt:lpstr>
      <vt:lpstr>What are other requirements?</vt:lpstr>
      <vt:lpstr>What are other requirements?</vt:lpstr>
      <vt:lpstr>How many classes can students take?</vt:lpstr>
      <vt:lpstr>How many classes can students take?</vt:lpstr>
      <vt:lpstr>How many classes can students take?</vt:lpstr>
      <vt:lpstr>What are differences between high school and college?</vt:lpstr>
      <vt:lpstr>What are differences between high school and college?</vt:lpstr>
      <vt:lpstr>What are differences between high school and college?</vt:lpstr>
      <vt:lpstr>What are differences between high school and college?</vt:lpstr>
      <vt:lpstr>What are differences between high school and college?</vt:lpstr>
      <vt:lpstr>What are the benefits of participating?</vt:lpstr>
      <vt:lpstr>What are the benefits of participating?</vt:lpstr>
      <vt:lpstr>What are the consequences of underperforming?</vt:lpstr>
      <vt:lpstr>What are the consequences of underperforming?</vt:lpstr>
      <vt:lpstr>What are the consequences of underperforming?</vt:lpstr>
      <vt:lpstr>What are the consequences of underperforming?</vt:lpstr>
      <vt:lpstr>What are the consequences of underperforming?</vt:lpstr>
      <vt:lpstr>What are the consequences of underperforming?</vt:lpstr>
      <vt:lpstr>What are the consequences of underperforming?</vt:lpstr>
      <vt:lpstr>What are the expenses for College Credit Plus?</vt:lpstr>
      <vt:lpstr>What are the expenses for College Credit Plus?</vt:lpstr>
      <vt:lpstr>What are the support services for students?</vt:lpstr>
      <vt:lpstr>What about athletic eligibility?</vt:lpstr>
      <vt:lpstr>Will the course credits transfer?</vt:lpstr>
      <vt:lpstr>What does being “college-ready” mean?</vt:lpstr>
      <vt:lpstr>What are the deadlines?</vt:lpstr>
      <vt:lpstr>What are the deadlines?</vt:lpstr>
      <vt:lpstr>Do you have other questions?</vt:lpstr>
      <vt:lpstr>PowerPoint Presentation</vt:lpstr>
    </vt:vector>
  </TitlesOfParts>
  <Company>Sanger &amp; Eby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Ramous</dc:creator>
  <cp:lastModifiedBy>ChatBe</cp:lastModifiedBy>
  <cp:revision>821</cp:revision>
  <cp:lastPrinted>2017-09-22T16:04:53Z</cp:lastPrinted>
  <dcterms:created xsi:type="dcterms:W3CDTF">2013-05-22T22:25:08Z</dcterms:created>
  <dcterms:modified xsi:type="dcterms:W3CDTF">2019-02-06T22:42:23Z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0x010100149EC3C34CE31D44B98F9120DD2B7AD0</vt:lpwstr>
  </property>
  <property fmtid="{D5CDD505-2E9C-101B-9397-08002B2CF9AE}" pid="3" name="_dlc_DocIdItemGuid">
    <vt:lpwstr>f21b29a5-e84c-4dae-9ddd-fde94fd128f5</vt:lpwstr>
  </property>
</Properties>
</file>